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sldIdLst>
    <p:sldId id="291" r:id="rId2"/>
    <p:sldId id="259" r:id="rId3"/>
    <p:sldId id="260" r:id="rId4"/>
    <p:sldId id="261" r:id="rId5"/>
    <p:sldId id="289" r:id="rId6"/>
    <p:sldId id="298" r:id="rId7"/>
    <p:sldId id="286" r:id="rId8"/>
    <p:sldId id="278" r:id="rId9"/>
    <p:sldId id="292" r:id="rId10"/>
    <p:sldId id="299" r:id="rId11"/>
    <p:sldId id="264" r:id="rId12"/>
    <p:sldId id="296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livanov" initials="s" lastIdx="1" clrIdx="0">
    <p:extLst>
      <p:ext uri="{19B8F6BF-5375-455C-9EA6-DF929625EA0E}">
        <p15:presenceInfo xmlns:p15="http://schemas.microsoft.com/office/powerpoint/2012/main" userId="selivan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006699"/>
    <a:srgbClr val="FFFF66"/>
    <a:srgbClr val="B2B2B2"/>
    <a:srgbClr val="583F0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69" autoAdjust="0"/>
  </p:normalViewPr>
  <p:slideViewPr>
    <p:cSldViewPr>
      <p:cViewPr varScale="1">
        <p:scale>
          <a:sx n="87" d="100"/>
          <a:sy n="87" d="100"/>
        </p:scale>
        <p:origin x="654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79A6F-ED1D-44E6-92A7-653E926A3792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7D1EC-5AE8-424C-954D-32592EF88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342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7D1EC-5AE8-424C-954D-32592EF889C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87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7D1EC-5AE8-424C-954D-32592EF889C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623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7D1EC-5AE8-424C-954D-32592EF889C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994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3" y="2857501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1" y="2922758"/>
            <a:ext cx="3733801" cy="14401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1" y="3086375"/>
            <a:ext cx="3733801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3123302"/>
            <a:ext cx="1965960" cy="1371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2737246"/>
            <a:ext cx="9144000" cy="18312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2756646"/>
            <a:ext cx="9144001" cy="10550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2732318"/>
            <a:ext cx="2729950" cy="1863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277627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C3CCAF16-2450-480C-932D-0D430F96D9FA}" type="datetime1">
              <a:rPr lang="ru-RU" smtClean="0"/>
              <a:t>27.08.2021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3F0B-A72D-4786-8079-F77F2D0F5250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2FC41-D5D0-42C5-9E60-27C68045FFB2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DAA5A-94A6-49EC-9812-E9F5D247FFA5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AFC5-CC0E-49FA-B79F-8B96720B1196}" type="datetime1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CAEB-AD13-4243-B804-EF91EB39ADF4}" type="datetime1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D30E9D-BA7B-4804-B06D-EBAE1299E905}" type="datetime1">
              <a:rPr lang="ru-RU" smtClean="0"/>
              <a:t>27.08.2021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5A5ABD72-EEED-49F4-BECA-5DE1F5DF14D8}" type="datetime1">
              <a:rPr lang="ru-RU" smtClean="0"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BA91-672C-4CD7-8317-2D1999560699}" type="datetime1">
              <a:rPr lang="ru-RU" smtClean="0"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826478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1CFD-324D-4868-831B-E458B4E3D608}" type="datetime1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1C0B-F499-4483-BE7A-EA462EF23E56}" type="datetime1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275114"/>
            <a:ext cx="9144000" cy="6330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232997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231207"/>
            <a:ext cx="9144001" cy="6858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3" y="270185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1" y="330085"/>
            <a:ext cx="3733801" cy="13502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373128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44170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1501"/>
            <a:ext cx="57626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1501"/>
            <a:ext cx="27432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1501"/>
            <a:ext cx="9144" cy="4663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1501"/>
            <a:ext cx="27432" cy="4663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285"/>
            <a:ext cx="54864" cy="4389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85F5D94-2B9F-4E44-A893-D3CD2BCB2E84}" type="datetime1">
              <a:rPr lang="ru-RU" smtClean="0"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014632D-ADC7-4160-B475-44E59A8AB2E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6FC6">
                <a:lumMod val="5000"/>
                <a:lumOff val="95000"/>
              </a:srgbClr>
            </a:gs>
            <a:gs pos="74000">
              <a:srgbClr val="0F6FC6">
                <a:lumMod val="45000"/>
                <a:lumOff val="55000"/>
              </a:srgbClr>
            </a:gs>
            <a:gs pos="83000">
              <a:srgbClr val="0F6FC6">
                <a:lumMod val="45000"/>
                <a:lumOff val="55000"/>
              </a:srgbClr>
            </a:gs>
            <a:gs pos="100000">
              <a:srgbClr val="0F6FC6">
                <a:lumMod val="30000"/>
                <a:lumOff val="7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6842" y="1315814"/>
            <a:ext cx="9119493" cy="62048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+mn-lt"/>
              </a:rPr>
              <a:t>Контрольно-счётная палата города Азова</a:t>
            </a:r>
            <a:endParaRPr lang="ru-RU" sz="32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3320" y="3690105"/>
            <a:ext cx="5544616" cy="1440160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Докладчик: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Аудитор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Контрольно-счетной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палаты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города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Азова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Христич Ольга Леонидовна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2255" y="198220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«Контроль расходов средств дорожного фонда в части содержания автомобильных дорог»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kspazov.ru/images/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729" y="173065"/>
            <a:ext cx="888033" cy="125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айл:1.25 Russian road sign.svg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219822"/>
            <a:ext cx="2040790" cy="179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Строительная каска без фона в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95" y="3219821"/>
            <a:ext cx="2244869" cy="179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9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8188884" y="28008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650995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георадиолокационной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съемки а/бетонного покрытия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георадаром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«ОКО-2» с антенным блоком АБ - 1700</a:t>
            </a:r>
          </a:p>
        </p:txBody>
      </p:sp>
      <p:pic>
        <p:nvPicPr>
          <p:cNvPr id="2050" name="Picture 2" descr="P1760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06" y="2470770"/>
            <a:ext cx="2804716" cy="21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P17600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044" y="1312188"/>
            <a:ext cx="2583911" cy="1940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06506" y="460901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б-р Петровский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32938" y="3392993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у</a:t>
            </a:r>
            <a:r>
              <a:rPr lang="ru-RU" sz="1400" dirty="0" smtClean="0"/>
              <a:t>л. Привокзальная</a:t>
            </a:r>
            <a:endParaRPr lang="ru-RU" sz="1400" dirty="0"/>
          </a:p>
        </p:txBody>
      </p:sp>
      <p:pic>
        <p:nvPicPr>
          <p:cNvPr id="2052" name="Picture 4" descr="P17600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247" y="2470771"/>
            <a:ext cx="2869634" cy="210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84928" y="4652583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у</a:t>
            </a:r>
            <a:r>
              <a:rPr lang="ru-RU" sz="1400" dirty="0" smtClean="0"/>
              <a:t>л. Заводская</a:t>
            </a:r>
            <a:endParaRPr lang="ru-RU" sz="1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2000" y="4823200"/>
            <a:ext cx="762000" cy="27432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77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6FC6">
                <a:lumMod val="5000"/>
                <a:lumOff val="95000"/>
              </a:srgbClr>
            </a:gs>
            <a:gs pos="74000">
              <a:srgbClr val="0F6FC6">
                <a:lumMod val="45000"/>
                <a:lumOff val="55000"/>
              </a:srgbClr>
            </a:gs>
            <a:gs pos="83000">
              <a:srgbClr val="0F6FC6">
                <a:lumMod val="45000"/>
                <a:lumOff val="55000"/>
              </a:srgbClr>
            </a:gs>
            <a:gs pos="100000">
              <a:srgbClr val="0F6FC6">
                <a:lumMod val="30000"/>
                <a:lumOff val="7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8188884" y="28008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Памятник М. П. Лазареву, Азов: Памятник,скульптура | Любимый гор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55" y="2012028"/>
            <a:ext cx="4345769" cy="289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6776" y="33950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Факты нецелевого использования средств дорожного фонда.</a:t>
            </a:r>
            <a:endParaRPr lang="ru-RU" dirty="0"/>
          </a:p>
        </p:txBody>
      </p:sp>
      <p:pic>
        <p:nvPicPr>
          <p:cNvPr id="6152" name="Picture 8" descr="Азов в День горо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396" y="2012028"/>
            <a:ext cx="3888432" cy="289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6776" y="597867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ходе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контрольного мероприятия установлено,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что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отдельной точке поставки электроэнергии подключено оборудование, отвечающее за подсветку городского фонтана (т.е. объекта благоустройства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осуществлялось подключение оборудования сцены при проведении праздничных мероприятий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Оплата потребленной электроэнергии производилась за счет средств дорожного фонда.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5224" y="4850807"/>
            <a:ext cx="762000" cy="27432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92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6FC6">
                <a:lumMod val="5000"/>
                <a:lumOff val="95000"/>
              </a:srgbClr>
            </a:gs>
            <a:gs pos="74000">
              <a:srgbClr val="0F6FC6">
                <a:lumMod val="45000"/>
                <a:lumOff val="55000"/>
              </a:srgbClr>
            </a:gs>
            <a:gs pos="83000">
              <a:srgbClr val="0F6FC6">
                <a:lumMod val="45000"/>
                <a:lumOff val="55000"/>
              </a:srgbClr>
            </a:gs>
            <a:gs pos="100000">
              <a:srgbClr val="0F6FC6">
                <a:lumMod val="30000"/>
                <a:lumOff val="7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53" y="1995686"/>
            <a:ext cx="9121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Благодарю за внимание!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8172400" y="91687"/>
            <a:ext cx="775604" cy="607855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23992" y="706976"/>
            <a:ext cx="9167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Объем средств дорожного </a:t>
            </a:r>
            <a:r>
              <a:rPr lang="ru-RU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фонда, 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ежегодно направляемых </a:t>
            </a:r>
            <a:r>
              <a:rPr lang="ru-RU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 реализацию муниципальной программы «Развитие транспортной системы в городе Азове», 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составляет порядка 300 млн. рублей за счет всех источников </a:t>
            </a:r>
            <a:r>
              <a:rPr lang="ru-RU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финансирования.</a:t>
            </a:r>
            <a:endParaRPr lang="ru-RU" dirty="0"/>
          </a:p>
        </p:txBody>
      </p:sp>
      <p:pic>
        <p:nvPicPr>
          <p:cNvPr id="1026" name="Picture 2" descr="https://www.ruffnews.ru/static/images/2021/03/22/%D0%94%D0%BE%D1%80%D0%BE%D0%B6%D0%BD%D1%8B%D0%B5_%D1%80%D0%B0%D0%B1%D0%BE%D1%82%D1%8B._%D0%A4%D0%BE%D1%82%D0%BE_donland.ru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8" y="1858271"/>
            <a:ext cx="4272556" cy="264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зов: достопримечательности, дата и история создания города, интересные  экскурсии, необычные факты, события, описание и фото - Gkd.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8271"/>
            <a:ext cx="4211960" cy="264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60175" y="4850807"/>
            <a:ext cx="762000" cy="2743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46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8164983" y="110383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26098" y="670572"/>
            <a:ext cx="917009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Город Азов участвует в </a:t>
            </a:r>
            <a:r>
              <a:rPr lang="ru-RU" dirty="0"/>
              <a:t>реализации национального проекта «Безопасные и качественные автомобильные дороги</a:t>
            </a:r>
            <a:r>
              <a:rPr lang="ru-RU" dirty="0" smtClean="0"/>
              <a:t>».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7654"/>
            <a:ext cx="4191585" cy="27699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002" y="1707654"/>
            <a:ext cx="4191585" cy="27699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95184" y="464165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у</a:t>
            </a:r>
            <a:r>
              <a:rPr lang="ru-RU" sz="1400" dirty="0" smtClean="0"/>
              <a:t>л. Московская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5872686" y="4641653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у</a:t>
            </a:r>
            <a:r>
              <a:rPr lang="ru-RU" sz="1400" dirty="0" smtClean="0"/>
              <a:t>л. Мира</a:t>
            </a:r>
            <a:endParaRPr lang="ru-RU" sz="1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0" y="4850807"/>
            <a:ext cx="762000" cy="2743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0822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84543" y="166784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69954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среднем объем средств, направляемых на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содержание и ремонт внутригородских автомобильных дорог и тротуаров и обеспечение безопасности дорожного движения на них, составляет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порядка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130,0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млн. рублей или 43 % от расходов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муниципальной программы.</a:t>
            </a:r>
            <a:endParaRPr lang="ru-RU" dirty="0"/>
          </a:p>
        </p:txBody>
      </p:sp>
      <p:pic>
        <p:nvPicPr>
          <p:cNvPr id="1026" name="Picture 2" descr="На улицах Азова продолжается прибордюрная уборка | Новости Азовского района  и Азова, Ростовская облас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99871"/>
            <a:ext cx="3984377" cy="290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orodazov.ru/Image/2020/01/31.01/Image00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65" y="1899871"/>
            <a:ext cx="3877675" cy="290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2000" y="4854936"/>
            <a:ext cx="762000" cy="2743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1364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2000" y="4869180"/>
            <a:ext cx="762000" cy="2743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" name="Овал 3"/>
          <p:cNvSpPr/>
          <p:nvPr/>
        </p:nvSpPr>
        <p:spPr>
          <a:xfrm>
            <a:off x="8177681" y="135027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9512" y="758014"/>
            <a:ext cx="8964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 итогам проведенных Контрольно-счетной палатой города Азова контрольных мероприятий: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п</a:t>
            </a:r>
            <a:r>
              <a:rPr lang="ru-RU" dirty="0" smtClean="0"/>
              <a:t>роведена паспортизация всех автомобильных дорог;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о</a:t>
            </a:r>
            <a:r>
              <a:rPr lang="ru-RU" dirty="0" smtClean="0"/>
              <a:t>формлены и утверждены проекты организации дорожного движения на все автомобильные дороги общего пользования местного значения;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п</a:t>
            </a:r>
            <a:r>
              <a:rPr lang="ru-RU" dirty="0" smtClean="0"/>
              <a:t>роведена оценка технического состояния автомобильных дорог.</a:t>
            </a:r>
            <a:endParaRPr lang="ru-RU" dirty="0"/>
          </a:p>
        </p:txBody>
      </p:sp>
      <p:pic>
        <p:nvPicPr>
          <p:cNvPr id="4098" name="Picture 2" descr="https://www.ruffnews.ru/static/images/2020/09/16/16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2586"/>
            <a:ext cx="3511513" cy="234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тгрузочные документы — это какие документы: отгрузка товара со склада,  оформление выписки от поставщика покупателю, формирование первичной  документации, подготовка пакет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741" y="2562586"/>
            <a:ext cx="3508466" cy="234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70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84543" y="166784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75658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Контрольно-счетной палатой города Азова в ходе контрольных мероприятий проводился:</a:t>
            </a:r>
            <a:br>
              <a:rPr lang="ru-RU" dirty="0" smtClean="0"/>
            </a:br>
            <a:r>
              <a:rPr lang="ru-RU" dirty="0" smtClean="0"/>
              <a:t>- анализ заключенных </a:t>
            </a:r>
            <a:r>
              <a:rPr lang="ru-RU" dirty="0"/>
              <a:t>с подрядными организациями </a:t>
            </a:r>
            <a:r>
              <a:rPr lang="ru-RU" dirty="0" smtClean="0"/>
              <a:t>муниципальных контрактов по содержанию дорог;</a:t>
            </a:r>
            <a:br>
              <a:rPr lang="ru-RU" dirty="0" smtClean="0"/>
            </a:br>
            <a:r>
              <a:rPr lang="ru-RU" dirty="0" smtClean="0"/>
              <a:t>- анализ выполненных подрядчиками работ по содержанию дорог.</a:t>
            </a:r>
          </a:p>
        </p:txBody>
      </p:sp>
      <p:pic>
        <p:nvPicPr>
          <p:cNvPr id="2050" name="Picture 2" descr="https://www.ruffnews.ru/static/images/2021/04/01/01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9782"/>
            <a:ext cx="3120281" cy="208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ruffnews.ru/static/images/2016/02/22/001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183" y="2859782"/>
            <a:ext cx="3240360" cy="208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82000" y="4869180"/>
            <a:ext cx="762000" cy="2743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915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5970" y="591834"/>
            <a:ext cx="91799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контрольных мероприятий устанавливаются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 отсутствия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исполнением подрядчиками гарантийных обязательств, что приводит к дополнительным расходам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72400" y="123478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Администрация города Азова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29" y="1515163"/>
            <a:ext cx="2525920" cy="154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gorodazov.ru/Image/2019/05/16.05/Image0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133" y="3158188"/>
            <a:ext cx="2519916" cy="157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5e1ad685-779f-4b05-a440-d11266ad40c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9" y="1515162"/>
            <a:ext cx="2409825" cy="321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868460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320" y="1515162"/>
            <a:ext cx="2457450" cy="321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64304" y="4804497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у</a:t>
            </a:r>
            <a:r>
              <a:rPr lang="ru-RU" sz="1400" dirty="0" smtClean="0"/>
              <a:t>л. Промышленная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231969" y="480449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у</a:t>
            </a:r>
            <a:r>
              <a:rPr lang="ru-RU" sz="1400" dirty="0" smtClean="0"/>
              <a:t>л. Московская</a:t>
            </a:r>
            <a:endParaRPr lang="ru-RU" sz="1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2000" y="4841851"/>
            <a:ext cx="762000" cy="2743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988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72400" y="83602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313" y="676079"/>
            <a:ext cx="9169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Проведение контрольных обмеров выполненных работ, в рамках контрольных мероприятий.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437" y="1425336"/>
            <a:ext cx="1993234" cy="30057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951" y="1415367"/>
            <a:ext cx="2257053" cy="30156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91054" y="4558517"/>
            <a:ext cx="2399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пер. Степана Разина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4558517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у</a:t>
            </a:r>
            <a:r>
              <a:rPr lang="ru-RU" sz="1400" dirty="0" smtClean="0"/>
              <a:t>л. Севастопольская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928" y="1434334"/>
            <a:ext cx="1712195" cy="30122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22" y="1415368"/>
            <a:ext cx="1728192" cy="302222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82000" y="4855788"/>
            <a:ext cx="762000" cy="27432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16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8188884" y="28008"/>
            <a:ext cx="775604" cy="62298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HeroicExtreme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483518"/>
            <a:ext cx="9133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Инструментальное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обследование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отдельных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участков отремонтированного асфальтобетонного покрытия с использованием метода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георадиолокационного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зондирования-профилирования ФГБОУ ВО «Донской государственный технический университет»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47" y="2702992"/>
            <a:ext cx="2705330" cy="20289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7776" y="4802485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б-р Петровский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3006334" y="3665415"/>
            <a:ext cx="3120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Георадар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«ОКО-2» с антенным блоков АБ-1700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P17600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083" y="2703015"/>
            <a:ext cx="2828925" cy="2028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290409" y="4802485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б-р Петровский</a:t>
            </a:r>
            <a:endParaRPr lang="ru-RU" sz="1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3347816" y="-402721"/>
            <a:ext cx="4620343" cy="4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3" descr="Георадар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45548"/>
            <a:ext cx="2724251" cy="191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71047" y="4849294"/>
            <a:ext cx="762000" cy="27432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7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15. Выступление аудитора Контрольно-счетной палаты города Азова Христич Ольги Леонидовны на тему: "Контроль расходов средств дорожного фонда в части содержания автомобильных дорог"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4DFC9EE7-3CBB-4C23-B162-72BDE1A3F13A}"/>
</file>

<file path=customXml/itemProps2.xml><?xml version="1.0" encoding="utf-8"?>
<ds:datastoreItem xmlns:ds="http://schemas.openxmlformats.org/officeDocument/2006/customXml" ds:itemID="{6823F9E4-5458-454E-BD96-3A6192CB1D8E}"/>
</file>

<file path=customXml/itemProps3.xml><?xml version="1.0" encoding="utf-8"?>
<ds:datastoreItem xmlns:ds="http://schemas.openxmlformats.org/officeDocument/2006/customXml" ds:itemID="{FC271DDB-8002-4642-A1C3-9BAF67F5AB9D}"/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4502</TotalTime>
  <Words>333</Words>
  <Application>Microsoft Office PowerPoint</Application>
  <PresentationFormat>Экран (16:9)</PresentationFormat>
  <Paragraphs>46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Georgia</vt:lpstr>
      <vt:lpstr>Times New Roman</vt:lpstr>
      <vt:lpstr>Trebuchet MS</vt:lpstr>
      <vt:lpstr>Wingdings 2</vt:lpstr>
      <vt:lpstr>Городская</vt:lpstr>
      <vt:lpstr>Контрольно-счётная палата города Азова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Хохлова</dc:creator>
  <cp:lastModifiedBy>Литвинов Андрей</cp:lastModifiedBy>
  <cp:revision>357</cp:revision>
  <cp:lastPrinted>2019-12-10T08:06:27Z</cp:lastPrinted>
  <dcterms:created xsi:type="dcterms:W3CDTF">2015-10-16T07:07:51Z</dcterms:created>
  <dcterms:modified xsi:type="dcterms:W3CDTF">2021-08-27T08:55:20Z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